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Libre Baskerville"/>
      <p:regular r:id="rId26"/>
    </p:embeddedFont>
    <p:embeddedFont>
      <p:font typeface="Libre Baskerville"/>
      <p:regular r:id="rId27"/>
    </p:embeddedFont>
    <p:embeddedFont>
      <p:font typeface="Libre Baskerville"/>
      <p:regular r:id="rId28"/>
    </p:embeddedFont>
    <p:embeddedFont>
      <p:font typeface="Libre Baskerville"/>
      <p:regular r:id="rId29"/>
    </p:embeddedFont>
    <p:embeddedFont>
      <p:font typeface="Open Sans"/>
      <p:regular r:id="rId30"/>
    </p:embeddedFont>
    <p:embeddedFont>
      <p:font typeface="Open Sans"/>
      <p:regular r:id="rId31"/>
    </p:embeddedFont>
    <p:embeddedFont>
      <p:font typeface="Open Sans"/>
      <p:regular r:id="rId32"/>
    </p:embeddedFont>
    <p:embeddedFont>
      <p:font typeface="Open Sans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slideLayout" Target="../slideLayouts/slideLayout14.xml"/><Relationship Id="rId1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9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0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Forecasting Retail Sales and Predicting House Prices using ML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dual-project exploration applying machine learning to time series forecasting for retail sales and advanced regression techniques for house price prediction.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4553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Jemael Nzihou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934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House Prices Prediction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37773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Accurately predict house sale prices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54950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Root Mean Squared Error on log-transformed prices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Techniques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48564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regression with feature engineering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918448"/>
            <a:ext cx="696599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Pipeline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77503" y="1895832"/>
            <a:ext cx="22860" cy="5415201"/>
          </a:xfrm>
          <a:prstGeom prst="roundRect">
            <a:avLst>
              <a:gd name="adj" fmla="val 138692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1192411" y="2122170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739735" y="189583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31" y="1935480"/>
            <a:ext cx="316944" cy="3962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34302" y="1968460"/>
            <a:ext cx="287428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Combination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2034302" y="2425422"/>
            <a:ext cx="636996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Merged training and testing sets for consistent preprocessing.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192411" y="3412569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D0CED9"/>
          </a:solidFill>
          <a:ln/>
        </p:spPr>
      </p:sp>
      <p:sp>
        <p:nvSpPr>
          <p:cNvPr id="11" name="Shape 7"/>
          <p:cNvSpPr/>
          <p:nvPr/>
        </p:nvSpPr>
        <p:spPr>
          <a:xfrm>
            <a:off x="739735" y="318623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31" y="3225879"/>
            <a:ext cx="316944" cy="3962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34302" y="3258860"/>
            <a:ext cx="319492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 Handling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2034302" y="3715822"/>
            <a:ext cx="636996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domain-specific strategies for different feature types.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1192411" y="4702969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D0CED9"/>
          </a:solidFill>
          <a:ln/>
        </p:spPr>
      </p:sp>
      <p:sp>
        <p:nvSpPr>
          <p:cNvPr id="16" name="Shape 11"/>
          <p:cNvSpPr/>
          <p:nvPr/>
        </p:nvSpPr>
        <p:spPr>
          <a:xfrm>
            <a:off x="739735" y="447663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31" y="4516279"/>
            <a:ext cx="316944" cy="3962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34302" y="4549259"/>
            <a:ext cx="273331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 Transformation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2034302" y="5006221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to SalePrice to normalize distribution and stabilize variance.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1192411" y="6331506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D0CED9"/>
          </a:solidFill>
          <a:ln/>
        </p:spPr>
      </p:sp>
      <p:sp>
        <p:nvSpPr>
          <p:cNvPr id="21" name="Shape 15"/>
          <p:cNvSpPr/>
          <p:nvPr/>
        </p:nvSpPr>
        <p:spPr>
          <a:xfrm>
            <a:off x="739735" y="6105168"/>
            <a:ext cx="475536" cy="475536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31" y="6144816"/>
            <a:ext cx="316944" cy="39624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34302" y="6177796"/>
            <a:ext cx="275332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2034302" y="6634758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One-hot encoding for categorical variables and polynomial interactions.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01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Ridge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324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0.0123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RMSE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5463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Root Mean Squared Error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2324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0.00794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7546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Mean Absolute Error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491132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α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594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Regularization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43354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L2 penalty mitigates multicollinearity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492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43013" y="2861548"/>
            <a:ext cx="3449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Multiple Decision Trees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Ensemble of trees trained on bootstrap samples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3041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Randomness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subset of features at each split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RMSE: 0.01149, MAE: 0.00766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Non-linearity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Captured complex relationships in data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73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Residual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3122"/>
            <a:ext cx="3954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Ridge Regression Residuals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42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Normal distribution indicates unbiased predictions.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12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Homoscedasticity suggests consistent error variance across price ranges.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511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systematic patterns in error distribution.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73122"/>
            <a:ext cx="2878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6542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factors: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2212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Quality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63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Above Ground Living Area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056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Basement Square Feet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478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Neighborhood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9900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Year Built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396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Dimension Reduction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PCA Application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6457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feature dimensionality while preserving information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Variance Retention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9225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95.15% of original variance explained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3241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Interpretability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17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Simplified understanding of feature relationships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Comparison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0813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596420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100F3D"/>
          </a:solidFill>
          <a:ln/>
        </p:spPr>
      </p:sp>
      <p:sp>
        <p:nvSpPr>
          <p:cNvPr id="5" name="Text 2"/>
          <p:cNvSpPr/>
          <p:nvPr/>
        </p:nvSpPr>
        <p:spPr>
          <a:xfrm>
            <a:off x="6817995" y="8346281"/>
            <a:ext cx="421005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RMSE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2D2AAA"/>
          </a:solidFill>
          <a:ln/>
        </p:spPr>
      </p:sp>
      <p:sp>
        <p:nvSpPr>
          <p:cNvPr id="7" name="Text 4"/>
          <p:cNvSpPr/>
          <p:nvPr/>
        </p:nvSpPr>
        <p:spPr>
          <a:xfrm>
            <a:off x="7612975" y="8346281"/>
            <a:ext cx="335280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models performed well with different strengths. Ridge excels in simplicity. Random Forest captures complex patterns.</a:t>
            </a:r>
            <a:endParaRPr lang="en-US" sz="12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26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10098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310098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310098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3100983"/>
            <a:ext cx="3120866" cy="31208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4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Learnings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335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77605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Series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3018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ETS outperformed ARIMA for this retail forecasting problem.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Regression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36866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Ridge controlled multicollinearity while Random Forest captured non-linearity.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Log-transformation stabilized variance and improved prediction accuracy.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138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65630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91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Dimensionality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82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PCA maintained 95% information while reducing feature count.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Q&amp;A Session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3274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Series Questions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Deeper discussion on ETS vs. ARIMA model components and assumptions.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3126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Regression Questions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explorations of feature engineering techniques and model selection.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3229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 Questions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Production deployment strategies and real-world implementation considerations.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5146596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Presentation Overview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58198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Store Sales Forecasting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series analysis using ETS and ARIMA models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Exploration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Stationarity checks and preprocessing steps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59699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House Price Prediction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regression with feature engineering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Evaluation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comparison and key insights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5913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3476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Series Forecasting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We'll explore sales prediction for grocery items using temporal data patterns.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 include ETS and ARIMA approaches for optimal forecasting.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4064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House Price Regression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techniques to predict residential property values from diverse features.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We'll compare Ridge Regression and Random Forest models.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6638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Store Sales Forecasting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2708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Forecast grocery sales for specific store-item pairs using time series models.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52708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Seven files including sales, store, and product information plus economic factors.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27089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ETS and ARIMA models to capture temporal patterns in sales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65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Exploration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75510"/>
            <a:ext cx="3664863" cy="2894648"/>
          </a:xfrm>
          <a:prstGeom prst="roundRect">
            <a:avLst>
              <a:gd name="adj" fmla="val 1175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9274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Focused on Store 1, GROCERY I category for manageable analysis.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411753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Aggregated daily sales to identify temporal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175510"/>
            <a:ext cx="3664863" cy="2894648"/>
          </a:xfrm>
          <a:prstGeom prst="roundRect">
            <a:avLst>
              <a:gd name="adj" fmla="val 1175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Visualization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289274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exhibits strong seasonality and potential trends.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98681" y="411753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Daily fluctuations show weekly shopping patterns.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96972"/>
            <a:ext cx="7556421" cy="1805940"/>
          </a:xfrm>
          <a:prstGeom prst="roundRect">
            <a:avLst>
              <a:gd name="adj" fmla="val 1884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5070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07004" y="601420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pandas for time series manipulation and visualization.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07004" y="651319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regular daily frequency for consistent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8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3365897"/>
            <a:ext cx="5762744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Stationarity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2358" y="5048488"/>
            <a:ext cx="4141232" cy="220623"/>
          </a:xfrm>
          <a:prstGeom prst="roundRect">
            <a:avLst>
              <a:gd name="adj" fmla="val 15005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772358" y="5600105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Assessment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2358" y="6077307"/>
            <a:ext cx="4141232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Augmented Dickey-Fuller test to check for stationarity.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2358" y="6915983"/>
            <a:ext cx="4141232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 confirmed non-stationarity in original sales data.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44584" y="4717494"/>
            <a:ext cx="4141232" cy="220623"/>
          </a:xfrm>
          <a:prstGeom prst="roundRect">
            <a:avLst>
              <a:gd name="adj" fmla="val 15005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5244584" y="5269111"/>
            <a:ext cx="349877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Differencing Application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244584" y="5746313"/>
            <a:ext cx="4141232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first-order differencing to remove trends.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244584" y="6584990"/>
            <a:ext cx="4141232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Transformed data showed stable mean and variance properties.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716810" y="4386501"/>
            <a:ext cx="4141232" cy="220623"/>
          </a:xfrm>
          <a:prstGeom prst="roundRect">
            <a:avLst>
              <a:gd name="adj" fmla="val 15005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9716810" y="4938117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Verification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9716810" y="5415320"/>
            <a:ext cx="4141232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Re-tested differenced series to confirm stationarity achievement.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716810" y="6253996"/>
            <a:ext cx="4141232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Prepared data now suitable for ARIMA modeling.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2985"/>
            <a:ext cx="64153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Series Modeling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8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ETS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298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Exponential smoothing captured trend and seasonal patterns.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with seasonal period of 7 days.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parameters using maximum likelihood estimation.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48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ARIMA Model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298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model: ARIMA(5,1,0)(2,0,0)[7]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968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Fit time: 127 seconds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638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Incorporated weekly seasonality with period=7.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62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5215"/>
            <a:ext cx="75564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82835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82654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82654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82654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333155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4768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47686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235,334.39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47686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294.18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398347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12718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ARIMA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12718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322,677.16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12718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374.67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489656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ETS model outperformed ARIMA with lower error metrics across both measures.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280190" y="58775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MSE indicates better overall prediction accuracy and fewer extreme errors.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3163253"/>
            <a:ext cx="5399842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Series Insights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4158615"/>
            <a:ext cx="518517" cy="5185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51848" y="424553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Residual Quality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51848" y="469403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ETS residuals approximated white noise with minimal autocorrelation.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4" y="5476875"/>
            <a:ext cx="518517" cy="5185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51848" y="556379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Seasonality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51848" y="601229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Weekly patterns were effectively captured in both models.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6795135"/>
            <a:ext cx="518517" cy="5185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51848" y="688205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Fit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51848" y="733055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evidence of overfitting observed in diagnostic checks.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2025-05-06T16:54:58Z</dcterms:created>
  <dcterms:modified xsi:type="dcterms:W3CDTF">2025-05-06T16:54:58Z</dcterms:modified>
</cp:coreProperties>
</file>